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1D296"/>
    <a:srgbClr val="D8ACD8"/>
    <a:srgbClr val="D3B1C7"/>
    <a:srgbClr val="DCC5ED"/>
    <a:srgbClr val="ECDF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042" y="-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87C-C01E-46C7-8C4F-9106C9B96E42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D9C7-4FB8-45F6-B09A-24AEB73CC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366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87C-C01E-46C7-8C4F-9106C9B96E42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D9C7-4FB8-45F6-B09A-24AEB73CC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125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87C-C01E-46C7-8C4F-9106C9B96E42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D9C7-4FB8-45F6-B09A-24AEB73CC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462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87C-C01E-46C7-8C4F-9106C9B96E42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D9C7-4FB8-45F6-B09A-24AEB73CC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700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87C-C01E-46C7-8C4F-9106C9B96E42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D9C7-4FB8-45F6-B09A-24AEB73CC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643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87C-C01E-46C7-8C4F-9106C9B96E42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D9C7-4FB8-45F6-B09A-24AEB73CC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578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87C-C01E-46C7-8C4F-9106C9B96E42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D9C7-4FB8-45F6-B09A-24AEB73CC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21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87C-C01E-46C7-8C4F-9106C9B96E42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D9C7-4FB8-45F6-B09A-24AEB73CC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834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87C-C01E-46C7-8C4F-9106C9B96E42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D9C7-4FB8-45F6-B09A-24AEB73CC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56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87C-C01E-46C7-8C4F-9106C9B96E42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D9C7-4FB8-45F6-B09A-24AEB73CC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29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87C-C01E-46C7-8C4F-9106C9B96E42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D9C7-4FB8-45F6-B09A-24AEB73CC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82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787C-C01E-46C7-8C4F-9106C9B96E42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5D9C7-4FB8-45F6-B09A-24AEB73CC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6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6745DA04-C895-4915-9D00-47514D2D3DF2}"/>
              </a:ext>
            </a:extLst>
          </p:cNvPr>
          <p:cNvSpPr/>
          <p:nvPr/>
        </p:nvSpPr>
        <p:spPr>
          <a:xfrm>
            <a:off x="2562415" y="800732"/>
            <a:ext cx="2539999" cy="2375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98DE4FE6-D81D-4361-B3F8-1BEC000D89FC}"/>
              </a:ext>
            </a:extLst>
          </p:cNvPr>
          <p:cNvSpPr/>
          <p:nvPr/>
        </p:nvSpPr>
        <p:spPr>
          <a:xfrm>
            <a:off x="5126830" y="800732"/>
            <a:ext cx="2539999" cy="2375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06AAEBF-BF61-4C03-B152-9B4F4C15C70E}"/>
              </a:ext>
            </a:extLst>
          </p:cNvPr>
          <p:cNvSpPr/>
          <p:nvPr/>
        </p:nvSpPr>
        <p:spPr>
          <a:xfrm>
            <a:off x="1" y="805143"/>
            <a:ext cx="2539999" cy="2375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6F17ECF-A1DE-479F-BFE5-BA70A1BEE1D6}"/>
              </a:ext>
            </a:extLst>
          </p:cNvPr>
          <p:cNvSpPr txBox="1"/>
          <p:nvPr/>
        </p:nvSpPr>
        <p:spPr>
          <a:xfrm>
            <a:off x="0" y="4919374"/>
            <a:ext cx="7747747" cy="400110"/>
          </a:xfrm>
          <a:prstGeom prst="rect">
            <a:avLst/>
          </a:prstGeom>
          <a:solidFill>
            <a:srgbClr val="0070C0"/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Forage 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by the Pound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B797F3B-D581-45EF-AB4C-649D027A339B}"/>
              </a:ext>
            </a:extLst>
          </p:cNvPr>
          <p:cNvSpPr txBox="1"/>
          <p:nvPr/>
        </p:nvSpPr>
        <p:spPr>
          <a:xfrm>
            <a:off x="176973" y="902067"/>
            <a:ext cx="2212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MWZ Tine-N-Turkey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FD0C3C8-586B-4D6A-A494-FBE9DC75AA4F}"/>
              </a:ext>
            </a:extLst>
          </p:cNvPr>
          <p:cNvSpPr txBox="1"/>
          <p:nvPr/>
        </p:nvSpPr>
        <p:spPr>
          <a:xfrm>
            <a:off x="2443745" y="890035"/>
            <a:ext cx="2562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MWZ Frozen Forage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FE80F5E8-2B89-4788-A675-38F65051BA64}"/>
              </a:ext>
            </a:extLst>
          </p:cNvPr>
          <p:cNvSpPr txBox="1"/>
          <p:nvPr/>
        </p:nvSpPr>
        <p:spPr>
          <a:xfrm>
            <a:off x="5034038" y="939431"/>
            <a:ext cx="25004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MWZ Venison Veggies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8926C808-9740-4B31-8C1C-4F1A4C508FB9}"/>
              </a:ext>
            </a:extLst>
          </p:cNvPr>
          <p:cNvSpPr txBox="1"/>
          <p:nvPr/>
        </p:nvSpPr>
        <p:spPr>
          <a:xfrm>
            <a:off x="1274293" y="1250952"/>
            <a:ext cx="149265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  <a:latin typeface="DIN"/>
              </a:rPr>
              <a:t>Perennial </a:t>
            </a:r>
            <a:r>
              <a:rPr lang="en-US" sz="1100" dirty="0" smtClean="0">
                <a:latin typeface="DIN"/>
              </a:rPr>
              <a:t> grazing mix of alfalfa and clover.</a:t>
            </a:r>
          </a:p>
          <a:p>
            <a:r>
              <a:rPr lang="en-US" sz="1100" i="0" dirty="0" smtClean="0">
                <a:effectLst/>
                <a:latin typeface="DIN"/>
              </a:rPr>
              <a:t>Plant March/April or August/September </a:t>
            </a:r>
            <a:endParaRPr lang="en-US" sz="1100" i="0" dirty="0">
              <a:effectLst/>
              <a:latin typeface="DIN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1830087F-601A-4E01-B037-7F0E860DDDEB}"/>
              </a:ext>
            </a:extLst>
          </p:cNvPr>
          <p:cNvSpPr txBox="1"/>
          <p:nvPr/>
        </p:nvSpPr>
        <p:spPr>
          <a:xfrm>
            <a:off x="6296528" y="1250952"/>
            <a:ext cx="141842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DIN"/>
              </a:rPr>
              <a:t>Quick growing </a:t>
            </a:r>
            <a:r>
              <a:rPr lang="en-US" sz="1100" dirty="0" smtClean="0">
                <a:solidFill>
                  <a:schemeClr val="accent2"/>
                </a:solidFill>
                <a:latin typeface="DIN"/>
              </a:rPr>
              <a:t>annual </a:t>
            </a:r>
            <a:r>
              <a:rPr lang="en-US" sz="1100" dirty="0" smtClean="0">
                <a:latin typeface="DIN"/>
              </a:rPr>
              <a:t>mix of</a:t>
            </a:r>
            <a:r>
              <a:rPr lang="en-US" sz="1100" dirty="0">
                <a:latin typeface="DIN"/>
              </a:rPr>
              <a:t> </a:t>
            </a:r>
            <a:r>
              <a:rPr lang="en-US" sz="1100" b="0" i="0" dirty="0" err="1" smtClean="0">
                <a:effectLst/>
                <a:latin typeface="DIN"/>
              </a:rPr>
              <a:t>Sunn</a:t>
            </a:r>
            <a:r>
              <a:rPr lang="en-US" sz="1100" b="0" i="0" dirty="0" smtClean="0">
                <a:effectLst/>
                <a:latin typeface="DIN"/>
              </a:rPr>
              <a:t> </a:t>
            </a:r>
            <a:r>
              <a:rPr lang="en-US" sz="1100" b="0" i="0" dirty="0">
                <a:effectLst/>
                <a:latin typeface="DIN"/>
              </a:rPr>
              <a:t>hemp, Sugar </a:t>
            </a:r>
            <a:r>
              <a:rPr lang="en-US" sz="1100" b="0" i="0" dirty="0" smtClean="0">
                <a:effectLst/>
                <a:latin typeface="DIN"/>
              </a:rPr>
              <a:t>beets, turnips</a:t>
            </a:r>
            <a:r>
              <a:rPr lang="en-US" sz="1100" b="0" i="0" dirty="0">
                <a:effectLst/>
                <a:latin typeface="DIN"/>
              </a:rPr>
              <a:t>, </a:t>
            </a:r>
            <a:r>
              <a:rPr lang="en-US" sz="1100" dirty="0" smtClean="0">
                <a:latin typeface="DIN"/>
              </a:rPr>
              <a:t>and </a:t>
            </a:r>
            <a:r>
              <a:rPr lang="en-US" sz="1100" b="0" i="0" dirty="0" smtClean="0">
                <a:effectLst/>
                <a:latin typeface="DIN"/>
              </a:rPr>
              <a:t>peas.</a:t>
            </a:r>
          </a:p>
          <a:p>
            <a:r>
              <a:rPr lang="en-US" sz="1100" dirty="0" smtClean="0">
                <a:latin typeface="DIN"/>
              </a:rPr>
              <a:t>Plant May-August</a:t>
            </a:r>
            <a:endParaRPr lang="en-US" sz="1100" b="0" i="0" dirty="0">
              <a:effectLst/>
              <a:latin typeface="DIN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73113BF-D95F-42B3-AAB0-DE4801CD1539}"/>
              </a:ext>
            </a:extLst>
          </p:cNvPr>
          <p:cNvSpPr txBox="1"/>
          <p:nvPr/>
        </p:nvSpPr>
        <p:spPr>
          <a:xfrm>
            <a:off x="3760886" y="1250952"/>
            <a:ext cx="166535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  <a:latin typeface="DIN"/>
              </a:rPr>
              <a:t>Annual </a:t>
            </a:r>
            <a:r>
              <a:rPr lang="en-US" sz="1100" dirty="0" smtClean="0">
                <a:latin typeface="DIN"/>
              </a:rPr>
              <a:t>mix  of </a:t>
            </a:r>
            <a:r>
              <a:rPr lang="en-US" sz="1100" i="0" dirty="0" smtClean="0">
                <a:effectLst/>
                <a:latin typeface="DIN"/>
              </a:rPr>
              <a:t>radish, turnip, rape</a:t>
            </a:r>
            <a:r>
              <a:rPr lang="en-US" sz="1100" dirty="0" smtClean="0">
                <a:latin typeface="DIN"/>
              </a:rPr>
              <a:t> seed and </a:t>
            </a:r>
            <a:r>
              <a:rPr lang="en-US" sz="1100" i="0" dirty="0" smtClean="0">
                <a:effectLst/>
                <a:latin typeface="DIN"/>
              </a:rPr>
              <a:t>chicory. </a:t>
            </a:r>
          </a:p>
          <a:p>
            <a:r>
              <a:rPr lang="en-US" sz="1100" dirty="0" smtClean="0">
                <a:latin typeface="DIN"/>
              </a:rPr>
              <a:t>Plant late July-mid September</a:t>
            </a:r>
            <a:endParaRPr lang="en-US" sz="1100" i="0" dirty="0" smtClean="0">
              <a:effectLst/>
              <a:latin typeface="DIN"/>
            </a:endParaRPr>
          </a:p>
          <a:p>
            <a:endParaRPr lang="en-US" sz="1100" i="0" dirty="0">
              <a:effectLst/>
              <a:latin typeface="DIN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9036B12B-5B6B-4873-A86F-E70B356DF9BD}"/>
              </a:ext>
            </a:extLst>
          </p:cNvPr>
          <p:cNvSpPr txBox="1"/>
          <p:nvPr/>
        </p:nvSpPr>
        <p:spPr>
          <a:xfrm>
            <a:off x="180973" y="6815558"/>
            <a:ext cx="960952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$6.10/pound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227902BD-13C7-43E6-81A7-F27E2AAFE001}"/>
              </a:ext>
            </a:extLst>
          </p:cNvPr>
          <p:cNvSpPr txBox="1"/>
          <p:nvPr/>
        </p:nvSpPr>
        <p:spPr>
          <a:xfrm>
            <a:off x="2737663" y="6823024"/>
            <a:ext cx="960952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$</a:t>
            </a:r>
            <a:r>
              <a:rPr lang="en-US" sz="1100" b="1" dirty="0" smtClean="0">
                <a:solidFill>
                  <a:schemeClr val="bg1"/>
                </a:solidFill>
              </a:rPr>
              <a:t>5.77/pound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4B08FD91-13F3-424A-8C0C-AE3F1401051D}"/>
              </a:ext>
            </a:extLst>
          </p:cNvPr>
          <p:cNvSpPr txBox="1"/>
          <p:nvPr/>
        </p:nvSpPr>
        <p:spPr>
          <a:xfrm>
            <a:off x="5401461" y="6828972"/>
            <a:ext cx="960952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$6.71/pound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DBD21159-20E9-4D11-8425-21FBA5FEC1EA}"/>
              </a:ext>
            </a:extLst>
          </p:cNvPr>
          <p:cNvSpPr txBox="1"/>
          <p:nvPr/>
        </p:nvSpPr>
        <p:spPr>
          <a:xfrm>
            <a:off x="0" y="5472064"/>
            <a:ext cx="2509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Ladino White Clover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81888BB2-6261-4A09-AA55-39A88DA697CF}"/>
              </a:ext>
            </a:extLst>
          </p:cNvPr>
          <p:cNvSpPr txBox="1"/>
          <p:nvPr/>
        </p:nvSpPr>
        <p:spPr>
          <a:xfrm>
            <a:off x="2567028" y="5472064"/>
            <a:ext cx="2497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Advantage Ladino Clover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FCB6D2AC-AA65-4664-A8B8-06E8A31B28E3}"/>
              </a:ext>
            </a:extLst>
          </p:cNvPr>
          <p:cNvSpPr txBox="1"/>
          <p:nvPr/>
        </p:nvSpPr>
        <p:spPr>
          <a:xfrm>
            <a:off x="5169647" y="5472064"/>
            <a:ext cx="2497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White Dutch Clover</a:t>
            </a:r>
          </a:p>
        </p:txBody>
      </p:sp>
      <p:pic>
        <p:nvPicPr>
          <p:cNvPr id="1038" name="Picture 14" descr="img">
            <a:extLst>
              <a:ext uri="{FF2B5EF4-FFF2-40B4-BE49-F238E27FC236}">
                <a16:creationId xmlns="" xmlns:a16="http://schemas.microsoft.com/office/drawing/2014/main" id="{8ED61A02-8524-4DCE-9F1C-2AE88592B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4" y="5862566"/>
            <a:ext cx="877824" cy="877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564C3E96-2851-409F-9324-0CC5BE3F8041}"/>
              </a:ext>
            </a:extLst>
          </p:cNvPr>
          <p:cNvSpPr txBox="1"/>
          <p:nvPr/>
        </p:nvSpPr>
        <p:spPr>
          <a:xfrm>
            <a:off x="1081341" y="5772061"/>
            <a:ext cx="14859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dirty="0">
                <a:effectLst/>
                <a:latin typeface="Arial" panose="020B0604020202020204" pitchFamily="34" charset="0"/>
              </a:rPr>
              <a:t>Great legume for pastures</a:t>
            </a:r>
            <a:r>
              <a:rPr lang="en-US" sz="1100" dirty="0">
                <a:latin typeface="Source Sans Pro" panose="020B0503030403020204" pitchFamily="34" charset="0"/>
              </a:rPr>
              <a:t>. </a:t>
            </a:r>
            <a:r>
              <a:rPr lang="en-US" sz="1100" b="0" i="0" dirty="0">
                <a:effectLst/>
                <a:latin typeface="Arial" panose="020B0604020202020204" pitchFamily="34" charset="0"/>
              </a:rPr>
              <a:t>Provides nitrogen and protein content to a pasture</a:t>
            </a:r>
            <a:r>
              <a:rPr lang="en-US" sz="1100" dirty="0">
                <a:latin typeface="Source Sans Pro" panose="020B0503030403020204" pitchFamily="34" charset="0"/>
              </a:rPr>
              <a:t>. </a:t>
            </a:r>
            <a:r>
              <a:rPr lang="en-US" sz="1100" b="0" i="0" dirty="0">
                <a:effectLst/>
                <a:latin typeface="Arial" panose="020B0604020202020204" pitchFamily="34" charset="0"/>
              </a:rPr>
              <a:t>Very large leaves.</a:t>
            </a:r>
            <a:endParaRPr lang="en-US" sz="1100" b="0" i="0" dirty="0">
              <a:effectLst/>
              <a:latin typeface="Source Sans Pro" panose="020B0503030403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3D7858FE-64EC-484F-A64D-DD2A4E68D94E}"/>
              </a:ext>
            </a:extLst>
          </p:cNvPr>
          <p:cNvSpPr txBox="1"/>
          <p:nvPr/>
        </p:nvSpPr>
        <p:spPr>
          <a:xfrm>
            <a:off x="3722440" y="5862165"/>
            <a:ext cx="171583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dirty="0">
                <a:effectLst/>
                <a:latin typeface="Arial" panose="020B0604020202020204" pitchFamily="34" charset="0"/>
              </a:rPr>
              <a:t>Great for pastures or wildlife plots</a:t>
            </a:r>
            <a:r>
              <a:rPr lang="en-US" sz="1100" dirty="0">
                <a:latin typeface="Source Sans Pro" panose="020B0503030403020204" pitchFamily="34" charset="0"/>
              </a:rPr>
              <a:t>. </a:t>
            </a:r>
            <a:r>
              <a:rPr lang="en-US" sz="1100" b="0" i="0" dirty="0">
                <a:effectLst/>
                <a:latin typeface="Arial" panose="020B0604020202020204" pitchFamily="34" charset="0"/>
              </a:rPr>
              <a:t>Remains in vegetative state during whitetail deer antler growth</a:t>
            </a:r>
            <a:r>
              <a:rPr lang="en-US" sz="1100" dirty="0">
                <a:solidFill>
                  <a:srgbClr val="454545"/>
                </a:solidFill>
                <a:latin typeface="Source Sans Pro" panose="020B0503030403020204" pitchFamily="34" charset="0"/>
              </a:rPr>
              <a:t>.</a:t>
            </a:r>
            <a:endParaRPr lang="en-US" sz="1100" b="0" i="0" dirty="0">
              <a:solidFill>
                <a:srgbClr val="454545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1040" name="Picture 16" descr="img">
            <a:extLst>
              <a:ext uri="{FF2B5EF4-FFF2-40B4-BE49-F238E27FC236}">
                <a16:creationId xmlns="" xmlns:a16="http://schemas.microsoft.com/office/drawing/2014/main" id="{1A48076D-161D-4A6A-BCF5-D06DC7A9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61" y="5862566"/>
            <a:ext cx="877824" cy="877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g">
            <a:extLst>
              <a:ext uri="{FF2B5EF4-FFF2-40B4-BE49-F238E27FC236}">
                <a16:creationId xmlns="" xmlns:a16="http://schemas.microsoft.com/office/drawing/2014/main" id="{9310D423-A490-4FFE-9D03-8569584BC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01" y="5862566"/>
            <a:ext cx="877824" cy="877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E13AE5A6-AE33-4AB4-BD1A-7717C1C1B9DF}"/>
              </a:ext>
            </a:extLst>
          </p:cNvPr>
          <p:cNvSpPr txBox="1"/>
          <p:nvPr/>
        </p:nvSpPr>
        <p:spPr>
          <a:xfrm>
            <a:off x="6281386" y="5899579"/>
            <a:ext cx="145692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Works well as a forage. Small leaves, low growing</a:t>
            </a:r>
            <a:r>
              <a:rPr lang="en-US" sz="1100" b="0" i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7F2248E-2F69-F90E-94DD-557CF567B6F0}"/>
              </a:ext>
            </a:extLst>
          </p:cNvPr>
          <p:cNvSpPr txBox="1"/>
          <p:nvPr/>
        </p:nvSpPr>
        <p:spPr>
          <a:xfrm>
            <a:off x="6387779" y="2206580"/>
            <a:ext cx="1192109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$ </a:t>
            </a:r>
            <a:r>
              <a:rPr lang="en-US" sz="1200" b="1" dirty="0" smtClean="0">
                <a:solidFill>
                  <a:schemeClr val="bg1"/>
                </a:solidFill>
              </a:rPr>
              <a:t>17.25/5 lb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½ acre coverage 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06FB9C6-EABD-802D-26EB-2DD5244A52F3}"/>
              </a:ext>
            </a:extLst>
          </p:cNvPr>
          <p:cNvSpPr txBox="1"/>
          <p:nvPr/>
        </p:nvSpPr>
        <p:spPr>
          <a:xfrm>
            <a:off x="48165" y="284379"/>
            <a:ext cx="77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Deer Plot Seed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C64FFFF-C7FD-4255-1E85-1B722F9F42FC}"/>
              </a:ext>
            </a:extLst>
          </p:cNvPr>
          <p:cNvSpPr txBox="1"/>
          <p:nvPr/>
        </p:nvSpPr>
        <p:spPr>
          <a:xfrm>
            <a:off x="3807684" y="2206580"/>
            <a:ext cx="1209482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$ </a:t>
            </a:r>
            <a:r>
              <a:rPr lang="en-US" sz="1200" b="1" dirty="0" smtClean="0">
                <a:solidFill>
                  <a:schemeClr val="bg1"/>
                </a:solidFill>
              </a:rPr>
              <a:t>17.25/4 lb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½ acre coverage 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06CFD67-79C1-9E7D-0193-B50A047E11D7}"/>
              </a:ext>
            </a:extLst>
          </p:cNvPr>
          <p:cNvSpPr txBox="1"/>
          <p:nvPr/>
        </p:nvSpPr>
        <p:spPr>
          <a:xfrm>
            <a:off x="1311442" y="2206580"/>
            <a:ext cx="1215190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$ </a:t>
            </a:r>
            <a:r>
              <a:rPr lang="en-US" sz="1200" b="1" dirty="0" smtClean="0">
                <a:solidFill>
                  <a:schemeClr val="bg1"/>
                </a:solidFill>
              </a:rPr>
              <a:t>25.75/5 lb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½ acre coverage 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2C3A252-BF29-A37F-EB4D-954E7CF65621}"/>
              </a:ext>
            </a:extLst>
          </p:cNvPr>
          <p:cNvSpPr txBox="1"/>
          <p:nvPr/>
        </p:nvSpPr>
        <p:spPr>
          <a:xfrm>
            <a:off x="144378" y="9372795"/>
            <a:ext cx="7628021" cy="507831"/>
          </a:xfrm>
          <a:prstGeom prst="rect">
            <a:avLst/>
          </a:prstGeom>
          <a:solidFill>
            <a:srgbClr val="0070C0"/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 Black" panose="020B0A04020102020204" pitchFamily="34" charset="0"/>
              </a:rPr>
              <a:t>Bulk Deer Feed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C8E17E8-7B02-E356-5713-4152060C58AF}"/>
              </a:ext>
            </a:extLst>
          </p:cNvPr>
          <p:cNvSpPr txBox="1"/>
          <p:nvPr/>
        </p:nvSpPr>
        <p:spPr>
          <a:xfrm>
            <a:off x="3281232" y="9378304"/>
            <a:ext cx="446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300 pound minimum. Packaged in bulk bags (60-70lb bags)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Please give 24 hour notice. Call for pricing. 614-873-4621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CCFCEF-420B-11FD-77B2-80D8FEC6B399}"/>
              </a:ext>
            </a:extLst>
          </p:cNvPr>
          <p:cNvSpPr txBox="1"/>
          <p:nvPr/>
        </p:nvSpPr>
        <p:spPr>
          <a:xfrm>
            <a:off x="11652" y="7223460"/>
            <a:ext cx="2509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Groundhog Radish</a:t>
            </a:r>
          </a:p>
        </p:txBody>
      </p:sp>
      <p:pic>
        <p:nvPicPr>
          <p:cNvPr id="1026" name="Picture 2" descr="img">
            <a:extLst>
              <a:ext uri="{FF2B5EF4-FFF2-40B4-BE49-F238E27FC236}">
                <a16:creationId xmlns="" xmlns:a16="http://schemas.microsoft.com/office/drawing/2014/main" id="{A39288CB-3BA7-3B20-F991-A9A7CAB1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2" y="7524731"/>
            <a:ext cx="930057" cy="1458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F5F73A-1B77-60EC-1D41-E3EC5DC09FC6}"/>
              </a:ext>
            </a:extLst>
          </p:cNvPr>
          <p:cNvSpPr txBox="1"/>
          <p:nvPr/>
        </p:nvSpPr>
        <p:spPr>
          <a:xfrm>
            <a:off x="146078" y="9057063"/>
            <a:ext cx="1320197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$4.84 / 2 pounds</a:t>
            </a:r>
          </a:p>
        </p:txBody>
      </p:sp>
      <p:pic>
        <p:nvPicPr>
          <p:cNvPr id="1030" name="Picture 6" descr="img">
            <a:extLst>
              <a:ext uri="{FF2B5EF4-FFF2-40B4-BE49-F238E27FC236}">
                <a16:creationId xmlns="" xmlns:a16="http://schemas.microsoft.com/office/drawing/2014/main" id="{F7A08ED8-D450-F820-167A-221EAA71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34" y="7524731"/>
            <a:ext cx="1120208" cy="1120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5086DD-B53E-DF15-22E3-455CEFADD0F6}"/>
              </a:ext>
            </a:extLst>
          </p:cNvPr>
          <p:cNvSpPr txBox="1"/>
          <p:nvPr/>
        </p:nvSpPr>
        <p:spPr>
          <a:xfrm>
            <a:off x="2577696" y="7223460"/>
            <a:ext cx="2509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Purple Top Turnip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23336B-D55C-3D51-B36B-8D5D9AD31186}"/>
              </a:ext>
            </a:extLst>
          </p:cNvPr>
          <p:cNvSpPr txBox="1"/>
          <p:nvPr/>
        </p:nvSpPr>
        <p:spPr>
          <a:xfrm>
            <a:off x="2726218" y="9057063"/>
            <a:ext cx="1257143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$7.80 / 2 pounds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2E93B7-D350-D9E4-F663-4820E9DE468A}"/>
              </a:ext>
            </a:extLst>
          </p:cNvPr>
          <p:cNvSpPr txBox="1"/>
          <p:nvPr/>
        </p:nvSpPr>
        <p:spPr>
          <a:xfrm>
            <a:off x="5195048" y="7223460"/>
            <a:ext cx="2509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Oasis Chicory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3FBABB0-BDFF-9D1B-834E-2411BF233EB6}"/>
              </a:ext>
            </a:extLst>
          </p:cNvPr>
          <p:cNvSpPr txBox="1"/>
          <p:nvPr/>
        </p:nvSpPr>
        <p:spPr>
          <a:xfrm>
            <a:off x="5365443" y="9057063"/>
            <a:ext cx="1266785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$14.00 /2 pounds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FDBB798-4BEA-4778-BD76-3037ED7CA9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14" y="255747"/>
            <a:ext cx="612060" cy="6120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DDA9294-AAED-E4E1-CEBB-18129EB91B27}"/>
              </a:ext>
            </a:extLst>
          </p:cNvPr>
          <p:cNvSpPr txBox="1"/>
          <p:nvPr/>
        </p:nvSpPr>
        <p:spPr>
          <a:xfrm>
            <a:off x="3983361" y="451740"/>
            <a:ext cx="318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*All prices subject to change*</a:t>
            </a:r>
          </a:p>
        </p:txBody>
      </p:sp>
      <p:pic>
        <p:nvPicPr>
          <p:cNvPr id="4" name="Picture 2" descr="img">
            <a:extLst>
              <a:ext uri="{FF2B5EF4-FFF2-40B4-BE49-F238E27FC236}">
                <a16:creationId xmlns="" xmlns:a16="http://schemas.microsoft.com/office/drawing/2014/main" id="{DEB50742-9B05-9C8B-3BB9-FFC945A43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95" y="7524731"/>
            <a:ext cx="1082125" cy="108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3B3AEB6-FC6C-41A7-58F4-8D3F324DB33B}"/>
              </a:ext>
            </a:extLst>
          </p:cNvPr>
          <p:cNvSpPr txBox="1"/>
          <p:nvPr/>
        </p:nvSpPr>
        <p:spPr>
          <a:xfrm>
            <a:off x="6556890" y="7524731"/>
            <a:ext cx="11475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dirty="0">
                <a:effectLst/>
                <a:latin typeface="Arial" panose="020B0604020202020204" pitchFamily="34" charset="0"/>
              </a:rPr>
              <a:t>Oasis chicory is a high quality, high yielding, broad-leaved perennial forage herb.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C95CEEA-4598-9AA1-81D2-7FB94A5BC5DD}"/>
              </a:ext>
            </a:extLst>
          </p:cNvPr>
          <p:cNvSpPr txBox="1"/>
          <p:nvPr/>
        </p:nvSpPr>
        <p:spPr>
          <a:xfrm>
            <a:off x="3908004" y="7524731"/>
            <a:ext cx="12092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High bulb yielding turnip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that g</a:t>
            </a:r>
            <a:r>
              <a:rPr lang="en-US" sz="11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rows with the "globe” exposed providing easy access to the entire plant.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7EEE013-42EC-9322-D64F-5F507D3296F6}"/>
              </a:ext>
            </a:extLst>
          </p:cNvPr>
          <p:cNvSpPr txBox="1"/>
          <p:nvPr/>
        </p:nvSpPr>
        <p:spPr>
          <a:xfrm>
            <a:off x="1069757" y="7524731"/>
            <a:ext cx="14572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adishes convert starches to sugars when cold </a:t>
            </a:r>
            <a:r>
              <a:rPr lang="en-US" sz="11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en-US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occur, making them especially appealing during the late fall and winter.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Picture 77" descr="MWZ_Wildlife_Zone_Frozen_Forage_Mix_prd_10721_l_9mwzff4_larg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7105" y="1218120"/>
            <a:ext cx="1435608" cy="1435608"/>
          </a:xfrm>
          <a:prstGeom prst="rect">
            <a:avLst/>
          </a:prstGeom>
        </p:spPr>
      </p:pic>
      <p:pic>
        <p:nvPicPr>
          <p:cNvPr id="79" name="Picture 78" descr="MWZ_Wildlife_Zone_Midwestern_T-N-T_Mix_prd_10726_l_9mwzmtnt5_larg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218120"/>
            <a:ext cx="1435608" cy="1435608"/>
          </a:xfrm>
          <a:prstGeom prst="rect">
            <a:avLst/>
          </a:prstGeom>
        </p:spPr>
      </p:pic>
      <p:pic>
        <p:nvPicPr>
          <p:cNvPr id="80" name="Picture 79" descr="MWZ_Wildlife_Zone_Venison_Veggies_Mix_prd_10731_l_9mwzvv5_larg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7008" y="1218120"/>
            <a:ext cx="1435608" cy="1435608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2B797F3B-D581-45EF-AB4C-649D027A339B}"/>
              </a:ext>
            </a:extLst>
          </p:cNvPr>
          <p:cNvSpPr txBox="1"/>
          <p:nvPr/>
        </p:nvSpPr>
        <p:spPr>
          <a:xfrm>
            <a:off x="1327994" y="3135937"/>
            <a:ext cx="2212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MWZ </a:t>
            </a:r>
            <a:r>
              <a:rPr lang="en-US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Deer Blind</a:t>
            </a:r>
            <a:endParaRPr lang="en-US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8926C808-9740-4B31-8C1C-4F1A4C508FB9}"/>
              </a:ext>
            </a:extLst>
          </p:cNvPr>
          <p:cNvSpPr txBox="1"/>
          <p:nvPr/>
        </p:nvSpPr>
        <p:spPr>
          <a:xfrm>
            <a:off x="1287392" y="3358863"/>
            <a:ext cx="2442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  <a:latin typeface="DIN"/>
              </a:rPr>
              <a:t>Annual </a:t>
            </a:r>
            <a:r>
              <a:rPr lang="en-US" sz="1100" dirty="0" smtClean="0">
                <a:latin typeface="DIN"/>
              </a:rPr>
              <a:t>screen mix of Egyptian Wheat, sorghum, </a:t>
            </a:r>
            <a:r>
              <a:rPr lang="en-US" sz="1100" dirty="0" err="1" smtClean="0">
                <a:latin typeface="DIN"/>
              </a:rPr>
              <a:t>sudangrass</a:t>
            </a:r>
            <a:r>
              <a:rPr lang="en-US" sz="1100" dirty="0" smtClean="0">
                <a:latin typeface="DIN"/>
              </a:rPr>
              <a:t>, </a:t>
            </a:r>
            <a:r>
              <a:rPr lang="en-US" sz="1100" dirty="0" err="1" smtClean="0">
                <a:latin typeface="DIN"/>
              </a:rPr>
              <a:t>Sunn</a:t>
            </a:r>
            <a:r>
              <a:rPr lang="en-US" sz="1100" dirty="0" smtClean="0">
                <a:latin typeface="DIN"/>
              </a:rPr>
              <a:t> Hemp and sunflowers.</a:t>
            </a:r>
          </a:p>
          <a:p>
            <a:r>
              <a:rPr lang="en-US" sz="1100" i="0" dirty="0" smtClean="0">
                <a:effectLst/>
                <a:latin typeface="DIN"/>
              </a:rPr>
              <a:t>Plant late May-early August</a:t>
            </a:r>
            <a:endParaRPr lang="en-US" sz="1100" i="0" dirty="0">
              <a:effectLst/>
              <a:latin typeface="DIN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506CFD67-79C1-9E7D-0193-B50A047E11D7}"/>
              </a:ext>
            </a:extLst>
          </p:cNvPr>
          <p:cNvSpPr txBox="1"/>
          <p:nvPr/>
        </p:nvSpPr>
        <p:spPr>
          <a:xfrm>
            <a:off x="1339536" y="4139659"/>
            <a:ext cx="1716485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$ </a:t>
            </a:r>
            <a:r>
              <a:rPr lang="en-US" sz="1200" b="1" dirty="0" smtClean="0">
                <a:solidFill>
                  <a:schemeClr val="bg1"/>
                </a:solidFill>
              </a:rPr>
              <a:t>23.75/10 lb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¼- ½ acre coverage 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2B797F3B-D581-45EF-AB4C-649D027A339B}"/>
              </a:ext>
            </a:extLst>
          </p:cNvPr>
          <p:cNvSpPr txBox="1"/>
          <p:nvPr/>
        </p:nvSpPr>
        <p:spPr>
          <a:xfrm>
            <a:off x="4925438" y="3160000"/>
            <a:ext cx="2212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MWZ </a:t>
            </a:r>
            <a:r>
              <a:rPr lang="en-US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Wildlife Habitat</a:t>
            </a:r>
            <a:endParaRPr lang="en-US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8926C808-9740-4B31-8C1C-4F1A4C508FB9}"/>
              </a:ext>
            </a:extLst>
          </p:cNvPr>
          <p:cNvSpPr txBox="1"/>
          <p:nvPr/>
        </p:nvSpPr>
        <p:spPr>
          <a:xfrm>
            <a:off x="4939917" y="3406996"/>
            <a:ext cx="290467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  <a:latin typeface="DIN"/>
              </a:rPr>
              <a:t>Perennial </a:t>
            </a:r>
            <a:r>
              <a:rPr lang="en-US" sz="1100" dirty="0" smtClean="0">
                <a:latin typeface="DIN"/>
              </a:rPr>
              <a:t>mix to provide cover with </a:t>
            </a:r>
            <a:r>
              <a:rPr lang="en-US" sz="1100" dirty="0" err="1" smtClean="0">
                <a:latin typeface="DIN"/>
              </a:rPr>
              <a:t>Festulolium</a:t>
            </a:r>
            <a:r>
              <a:rPr lang="en-US" sz="1100" dirty="0" smtClean="0">
                <a:latin typeface="DIN"/>
              </a:rPr>
              <a:t>, ryegrass, clover, timothy, alfalfa, sunflower, and rape seed.</a:t>
            </a:r>
          </a:p>
          <a:p>
            <a:r>
              <a:rPr lang="en-US" sz="1100" dirty="0" smtClean="0">
                <a:latin typeface="DIN"/>
              </a:rPr>
              <a:t>Plant March/April or August/September</a:t>
            </a:r>
          </a:p>
          <a:p>
            <a:pPr algn="ctr"/>
            <a:endParaRPr lang="en-US" sz="1100" dirty="0">
              <a:latin typeface="DIN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06CFD67-79C1-9E7D-0193-B50A047E11D7}"/>
              </a:ext>
            </a:extLst>
          </p:cNvPr>
          <p:cNvSpPr txBox="1"/>
          <p:nvPr/>
        </p:nvSpPr>
        <p:spPr>
          <a:xfrm>
            <a:off x="5009152" y="4175764"/>
            <a:ext cx="1716501" cy="43088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$40.95/10 lb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1/3 acre coverage  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88" name="Picture 87" descr="MWZ Wildlife Habita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33539" y="3188371"/>
            <a:ext cx="1431758" cy="1431758"/>
          </a:xfrm>
          <a:prstGeom prst="rect">
            <a:avLst/>
          </a:prstGeom>
        </p:spPr>
      </p:pic>
      <p:pic>
        <p:nvPicPr>
          <p:cNvPr id="2050" name="Picture 2" descr="im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200400"/>
            <a:ext cx="1435608" cy="1435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728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6F8D38D-5F86-4DB6-9C24-B085ED75C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95" y="260864"/>
            <a:ext cx="612060" cy="6120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87DDDA6-F0DC-4A87-B14F-EF22CE6A6026}"/>
              </a:ext>
            </a:extLst>
          </p:cNvPr>
          <p:cNvSpPr txBox="1"/>
          <p:nvPr/>
        </p:nvSpPr>
        <p:spPr>
          <a:xfrm>
            <a:off x="62104" y="232463"/>
            <a:ext cx="599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Ultra Bold" panose="020B0A02020104020203" pitchFamily="34" charset="0"/>
              </a:rPr>
              <a:t>Deer Product Guide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E76F08D-61A0-406B-A4AA-1DABCD9A0DE4}"/>
              </a:ext>
            </a:extLst>
          </p:cNvPr>
          <p:cNvSpPr txBox="1"/>
          <p:nvPr/>
        </p:nvSpPr>
        <p:spPr>
          <a:xfrm>
            <a:off x="91185" y="916554"/>
            <a:ext cx="2529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Whole Shelled Corn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C967F6C-DB73-419C-ADF9-D4169C64A68A}"/>
              </a:ext>
            </a:extLst>
          </p:cNvPr>
          <p:cNvSpPr txBox="1"/>
          <p:nvPr/>
        </p:nvSpPr>
        <p:spPr>
          <a:xfrm>
            <a:off x="143009" y="1153972"/>
            <a:ext cx="25371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DIN"/>
                <a:cs typeface="Arial" panose="020B0604020202020204" pitchFamily="34" charset="0"/>
              </a:rPr>
              <a:t>Whole </a:t>
            </a:r>
            <a:r>
              <a:rPr lang="en-US" sz="1100" b="0" i="0" dirty="0" smtClean="0">
                <a:effectLst/>
                <a:latin typeface="DIN"/>
                <a:cs typeface="Arial" panose="020B0604020202020204" pitchFamily="34" charset="0"/>
              </a:rPr>
              <a:t>kernel </a:t>
            </a:r>
            <a:r>
              <a:rPr lang="en-US" sz="1100" dirty="0">
                <a:latin typeface="DIN"/>
                <a:cs typeface="Arial" panose="020B0604020202020204" pitchFamily="34" charset="0"/>
              </a:rPr>
              <a:t>c</a:t>
            </a:r>
            <a:r>
              <a:rPr lang="en-US" sz="1100" b="0" i="0" dirty="0" smtClean="0">
                <a:effectLst/>
                <a:latin typeface="DIN"/>
                <a:cs typeface="Arial" panose="020B0604020202020204" pitchFamily="34" charset="0"/>
              </a:rPr>
              <a:t>orn</a:t>
            </a:r>
            <a:endParaRPr lang="en-US" sz="1100" dirty="0">
              <a:latin typeface="DIN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DIN"/>
                <a:cs typeface="Arial" panose="020B0604020202020204" pitchFamily="34" charset="0"/>
              </a:rPr>
              <a:t>Feed free choice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C96431A-9916-4457-863D-E48EBEC96060}"/>
              </a:ext>
            </a:extLst>
          </p:cNvPr>
          <p:cNvSpPr txBox="1"/>
          <p:nvPr/>
        </p:nvSpPr>
        <p:spPr>
          <a:xfrm>
            <a:off x="277020" y="1928102"/>
            <a:ext cx="153975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$</a:t>
            </a:r>
            <a:r>
              <a:rPr lang="en-US" sz="1200" b="1" dirty="0" smtClean="0"/>
              <a:t>11.00/50 lb</a:t>
            </a:r>
          </a:p>
          <a:p>
            <a:pPr algn="ctr"/>
            <a:r>
              <a:rPr lang="en-US" sz="1200" b="1" dirty="0" smtClean="0"/>
              <a:t>Bulk pricing available</a:t>
            </a:r>
            <a:endParaRPr lang="en-US" sz="1200" b="1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2CCC18CC-631F-46C8-8968-D28652EFA8C3}"/>
              </a:ext>
            </a:extLst>
          </p:cNvPr>
          <p:cNvSpPr txBox="1"/>
          <p:nvPr/>
        </p:nvSpPr>
        <p:spPr>
          <a:xfrm>
            <a:off x="3898900" y="916554"/>
            <a:ext cx="2529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Apple Flavored Deer Corn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17C57D3-1DD3-4BB5-B4A9-50F561C9897E}"/>
              </a:ext>
            </a:extLst>
          </p:cNvPr>
          <p:cNvSpPr txBox="1"/>
          <p:nvPr/>
        </p:nvSpPr>
        <p:spPr>
          <a:xfrm>
            <a:off x="3996436" y="1928102"/>
            <a:ext cx="158263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$</a:t>
            </a:r>
            <a:r>
              <a:rPr lang="en-US" sz="1200" b="1" dirty="0" smtClean="0"/>
              <a:t>13.50/50 lb</a:t>
            </a:r>
          </a:p>
          <a:p>
            <a:pPr algn="ctr"/>
            <a:r>
              <a:rPr lang="en-US" sz="1200" b="1" dirty="0" smtClean="0"/>
              <a:t>Bulk pricing available</a:t>
            </a:r>
            <a:endParaRPr lang="en-US" sz="1200" b="1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4B4ED23-9156-46AC-8DD4-72CD80C6C99A}"/>
              </a:ext>
            </a:extLst>
          </p:cNvPr>
          <p:cNvSpPr txBox="1"/>
          <p:nvPr/>
        </p:nvSpPr>
        <p:spPr>
          <a:xfrm>
            <a:off x="3898900" y="2698136"/>
            <a:ext cx="2529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Apple Deer Block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16CEDD0-2AE5-4E58-BEFF-09AC2AD3F3C5}"/>
              </a:ext>
            </a:extLst>
          </p:cNvPr>
          <p:cNvSpPr txBox="1"/>
          <p:nvPr/>
        </p:nvSpPr>
        <p:spPr>
          <a:xfrm>
            <a:off x="3996436" y="3896473"/>
            <a:ext cx="1450288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$</a:t>
            </a:r>
            <a:r>
              <a:rPr lang="en-US" sz="1200" b="1" dirty="0" smtClean="0"/>
              <a:t>9.95/20 </a:t>
            </a:r>
            <a:r>
              <a:rPr lang="en-US" sz="1200" b="1" dirty="0" smtClean="0"/>
              <a:t>lb block</a:t>
            </a:r>
            <a:endParaRPr lang="en-US" sz="1200" b="1" dirty="0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F031A87-A213-4F64-A10A-2626953E23F9}"/>
              </a:ext>
            </a:extLst>
          </p:cNvPr>
          <p:cNvSpPr txBox="1"/>
          <p:nvPr/>
        </p:nvSpPr>
        <p:spPr>
          <a:xfrm>
            <a:off x="133445" y="2704442"/>
            <a:ext cx="2529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Autumn Harvest T99AH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B0FCF4BE-A1EC-46AE-8C7A-9465BFE7E291}"/>
              </a:ext>
            </a:extLst>
          </p:cNvPr>
          <p:cNvSpPr txBox="1"/>
          <p:nvPr/>
        </p:nvSpPr>
        <p:spPr>
          <a:xfrm>
            <a:off x="277020" y="3896473"/>
            <a:ext cx="1287085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$</a:t>
            </a:r>
            <a:r>
              <a:rPr lang="en-US" sz="1200" b="1" dirty="0" smtClean="0"/>
              <a:t>22.00/50 lb bag</a:t>
            </a:r>
            <a:endParaRPr lang="en-US" sz="1200" b="1" dirty="0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9B64D68-5DB4-42AC-A9B6-CC4A8B4C864B}"/>
              </a:ext>
            </a:extLst>
          </p:cNvPr>
          <p:cNvSpPr txBox="1"/>
          <p:nvPr/>
        </p:nvSpPr>
        <p:spPr>
          <a:xfrm>
            <a:off x="3996436" y="7443164"/>
            <a:ext cx="1477932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$</a:t>
            </a:r>
            <a:r>
              <a:rPr lang="en-US" sz="1200" b="1" dirty="0" smtClean="0"/>
              <a:t>19.40/20 lb bucket</a:t>
            </a:r>
            <a:endParaRPr lang="en-US" sz="1200" b="1" dirty="0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F6BD5641-4207-470C-A0DD-35E348630F25}"/>
              </a:ext>
            </a:extLst>
          </p:cNvPr>
          <p:cNvSpPr txBox="1"/>
          <p:nvPr/>
        </p:nvSpPr>
        <p:spPr>
          <a:xfrm>
            <a:off x="133445" y="4457461"/>
            <a:ext cx="2529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Trophy Rock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6E708FC6-3933-4DC7-BF9C-649195365779}"/>
              </a:ext>
            </a:extLst>
          </p:cNvPr>
          <p:cNvSpPr txBox="1"/>
          <p:nvPr/>
        </p:nvSpPr>
        <p:spPr>
          <a:xfrm>
            <a:off x="277020" y="5777823"/>
            <a:ext cx="1335212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$</a:t>
            </a:r>
            <a:r>
              <a:rPr lang="en-US" sz="1200" b="1" dirty="0" smtClean="0"/>
              <a:t>18.95/20 lb rock</a:t>
            </a:r>
            <a:endParaRPr lang="en-US" sz="1200" b="1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D8373BE-163C-4619-B297-1D8191486528}"/>
              </a:ext>
            </a:extLst>
          </p:cNvPr>
          <p:cNvSpPr txBox="1"/>
          <p:nvPr/>
        </p:nvSpPr>
        <p:spPr>
          <a:xfrm>
            <a:off x="3944131" y="6369406"/>
            <a:ext cx="2529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Lucky Buck Mineral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C9F39D2E-C1FE-41EF-B82D-BAACB9574D3E}"/>
              </a:ext>
            </a:extLst>
          </p:cNvPr>
          <p:cNvSpPr txBox="1"/>
          <p:nvPr/>
        </p:nvSpPr>
        <p:spPr>
          <a:xfrm>
            <a:off x="277019" y="7441439"/>
            <a:ext cx="1263023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$</a:t>
            </a:r>
            <a:r>
              <a:rPr lang="en-US" sz="1200" b="1" smtClean="0"/>
              <a:t>11.50/ </a:t>
            </a:r>
            <a:r>
              <a:rPr lang="en-US" sz="1200" b="1" dirty="0" smtClean="0"/>
              <a:t>5 lb bag </a:t>
            </a:r>
            <a:endParaRPr lang="en-US" sz="1200" b="1" dirty="0"/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0AB5FC00-6F93-48BB-B3B3-291FCDCEE263}"/>
              </a:ext>
            </a:extLst>
          </p:cNvPr>
          <p:cNvSpPr txBox="1"/>
          <p:nvPr/>
        </p:nvSpPr>
        <p:spPr>
          <a:xfrm>
            <a:off x="3903280" y="8112055"/>
            <a:ext cx="2529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Trace Mineral Block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6EB2804D-00C2-4280-A9F7-620C1D30F469}"/>
              </a:ext>
            </a:extLst>
          </p:cNvPr>
          <p:cNvSpPr txBox="1"/>
          <p:nvPr/>
        </p:nvSpPr>
        <p:spPr>
          <a:xfrm>
            <a:off x="3996435" y="9460491"/>
            <a:ext cx="1514027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$11.20</a:t>
            </a:r>
            <a:r>
              <a:rPr lang="en-US" sz="1200" b="1" dirty="0"/>
              <a:t>	</a:t>
            </a:r>
            <a:r>
              <a:rPr lang="en-US" sz="1200" b="1" dirty="0" smtClean="0"/>
              <a:t>/50 lb block</a:t>
            </a:r>
            <a:endParaRPr lang="en-US" sz="1200" b="1" dirty="0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2B1A109F-527A-4894-B6D3-30C27D1DA668}"/>
              </a:ext>
            </a:extLst>
          </p:cNvPr>
          <p:cNvSpPr txBox="1"/>
          <p:nvPr/>
        </p:nvSpPr>
        <p:spPr>
          <a:xfrm>
            <a:off x="137825" y="8118361"/>
            <a:ext cx="2529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White Salt Block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5AD9C014-558D-4140-A764-DF40FB7AFC77}"/>
              </a:ext>
            </a:extLst>
          </p:cNvPr>
          <p:cNvSpPr txBox="1"/>
          <p:nvPr/>
        </p:nvSpPr>
        <p:spPr>
          <a:xfrm>
            <a:off x="277020" y="9460491"/>
            <a:ext cx="1431464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$9.30/50 lb block</a:t>
            </a:r>
            <a:endParaRPr lang="en-US" sz="1200" b="1" dirty="0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58F3ED1C-AE7C-4881-9E4F-C88AF2D1A1DF}"/>
              </a:ext>
            </a:extLst>
          </p:cNvPr>
          <p:cNvSpPr txBox="1"/>
          <p:nvPr/>
        </p:nvSpPr>
        <p:spPr>
          <a:xfrm>
            <a:off x="3937449" y="1146448"/>
            <a:ext cx="25293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100" dirty="0">
                <a:latin typeface="DIN"/>
                <a:cs typeface="Arial" panose="020B0604020202020204" pitchFamily="34" charset="0"/>
              </a:rPr>
              <a:t>Whole </a:t>
            </a:r>
            <a:r>
              <a:rPr lang="en-US" sz="1100" dirty="0" smtClean="0">
                <a:latin typeface="DIN"/>
                <a:cs typeface="Arial" panose="020B0604020202020204" pitchFamily="34" charset="0"/>
              </a:rPr>
              <a:t>kernel </a:t>
            </a:r>
            <a:r>
              <a:rPr lang="en-US" sz="1100" dirty="0" smtClean="0">
                <a:latin typeface="DIN"/>
                <a:cs typeface="Arial" panose="020B0604020202020204" pitchFamily="34" charset="0"/>
              </a:rPr>
              <a:t>c</a:t>
            </a:r>
            <a:r>
              <a:rPr lang="en-US" sz="1100" dirty="0" smtClean="0">
                <a:latin typeface="DIN"/>
                <a:cs typeface="Arial" panose="020B0604020202020204" pitchFamily="34" charset="0"/>
              </a:rPr>
              <a:t>orn </a:t>
            </a:r>
            <a:r>
              <a:rPr lang="en-US" sz="1100" dirty="0" smtClean="0">
                <a:latin typeface="DIN"/>
                <a:cs typeface="Arial" panose="020B0604020202020204" pitchFamily="34" charset="0"/>
              </a:rPr>
              <a:t>with a</a:t>
            </a:r>
            <a:r>
              <a:rPr lang="en-US" sz="1100" b="0" i="0" dirty="0" smtClean="0">
                <a:effectLst/>
                <a:latin typeface="DIN"/>
                <a:cs typeface="Arial" panose="020B0604020202020204" pitchFamily="34" charset="0"/>
              </a:rPr>
              <a:t>pple Flavoring and soy oil.</a:t>
            </a:r>
            <a:endParaRPr lang="en-US" sz="1100" b="0" i="0" dirty="0">
              <a:effectLst/>
              <a:latin typeface="DIN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dirty="0">
                <a:latin typeface="DIN"/>
                <a:cs typeface="Arial" panose="020B0604020202020204" pitchFamily="34" charset="0"/>
              </a:rPr>
              <a:t>Feed </a:t>
            </a:r>
            <a:r>
              <a:rPr lang="en-US" sz="1100" dirty="0" smtClean="0">
                <a:latin typeface="DIN"/>
                <a:cs typeface="Arial" panose="020B0604020202020204" pitchFamily="34" charset="0"/>
              </a:rPr>
              <a:t>free </a:t>
            </a:r>
            <a:r>
              <a:rPr lang="en-US" sz="1100" dirty="0">
                <a:latin typeface="DIN"/>
                <a:cs typeface="Arial" panose="020B0604020202020204" pitchFamily="34" charset="0"/>
              </a:rPr>
              <a:t>c</a:t>
            </a:r>
            <a:r>
              <a:rPr lang="en-US" sz="1100" dirty="0" smtClean="0">
                <a:latin typeface="DIN"/>
                <a:cs typeface="Arial" panose="020B0604020202020204" pitchFamily="34" charset="0"/>
              </a:rPr>
              <a:t>hoice</a:t>
            </a:r>
            <a:endParaRPr lang="en-US" sz="1100" b="0" i="0" dirty="0">
              <a:effectLst/>
              <a:latin typeface="DIN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0033E75-BBB4-4398-AD9E-5C85C7C2F19E}"/>
              </a:ext>
            </a:extLst>
          </p:cNvPr>
          <p:cNvSpPr txBox="1"/>
          <p:nvPr/>
        </p:nvSpPr>
        <p:spPr>
          <a:xfrm>
            <a:off x="134654" y="2949501"/>
            <a:ext cx="21272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i="0" dirty="0">
                <a:effectLst/>
                <a:latin typeface="DIN"/>
              </a:rPr>
              <a:t>A blend of whole re-cleaned shelled corn, whole re-cleaned roasted soybeans and a light coating of molasses.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482D1F0B-B577-4091-9CA4-30C0F3B66BF4}"/>
              </a:ext>
            </a:extLst>
          </p:cNvPr>
          <p:cNvSpPr txBox="1"/>
          <p:nvPr/>
        </p:nvSpPr>
        <p:spPr>
          <a:xfrm>
            <a:off x="3949482" y="2946375"/>
            <a:ext cx="23670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DIN"/>
                <a:cs typeface="Arial" panose="020B0604020202020204" pitchFamily="34" charset="0"/>
              </a:rPr>
              <a:t>Loaded with corn for supplemental energy.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DIN"/>
                <a:cs typeface="Arial" panose="020B0604020202020204" pitchFamily="34" charset="0"/>
              </a:rPr>
              <a:t>Apple flavored for maximum attraction</a:t>
            </a:r>
            <a:r>
              <a:rPr lang="en-US" sz="1100" b="0" i="0" dirty="0">
                <a:solidFill>
                  <a:srgbClr val="163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602BA1D-7B10-4692-8C6E-D07DB4C277BD}"/>
              </a:ext>
            </a:extLst>
          </p:cNvPr>
          <p:cNvSpPr txBox="1"/>
          <p:nvPr/>
        </p:nvSpPr>
        <p:spPr>
          <a:xfrm>
            <a:off x="127096" y="4705652"/>
            <a:ext cx="22311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dirty="0">
                <a:effectLst/>
                <a:latin typeface="DIN"/>
                <a:cs typeface="Arial" panose="020B0604020202020204" pitchFamily="34" charset="0"/>
              </a:rPr>
              <a:t>Trophy Rock is an all natural attractant that provides deer 60+ trace minerals needed for optimum health.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9D99B6-E981-2DB4-0D8F-53BBA3F207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62" y="940626"/>
            <a:ext cx="1095137" cy="160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2B7D883-70E6-E4AC-74DA-688C06FFF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149" y="2836635"/>
            <a:ext cx="1264563" cy="11933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246C6A0-B785-725D-7143-492E4DA1E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679" y="2721509"/>
            <a:ext cx="967562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93EB0F-30A5-4C77-3C9A-3F6B8C1A188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19717" y="977968"/>
            <a:ext cx="1045487" cy="1599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FB89DB-B36D-46C5-E064-B0EEAFBDD7A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39837" y="4502177"/>
            <a:ext cx="1205247" cy="160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962DB4-AEF0-EE29-ABAE-E61AA57EDB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3670" y="6385926"/>
            <a:ext cx="1251521" cy="11578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DF286D8-158D-0898-0C78-21B453B5CD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1342" y="8124242"/>
            <a:ext cx="1136176" cy="1371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CFB207A-1252-180F-25B1-FDAD7FEE02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3354" y="8176080"/>
            <a:ext cx="1118212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94F50DD-36B6-AC8F-FE58-AAC4A8692498}"/>
              </a:ext>
            </a:extLst>
          </p:cNvPr>
          <p:cNvSpPr txBox="1"/>
          <p:nvPr/>
        </p:nvSpPr>
        <p:spPr>
          <a:xfrm>
            <a:off x="143009" y="8409614"/>
            <a:ext cx="2086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DIN"/>
              </a:rPr>
              <a:t>Economical and efficient feed for introducing salt as a nutrient into an animal's diet. Weather-resistant for free-choice feeding.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A71D12C-DB96-7279-8BF8-457FC9B26EE7}"/>
              </a:ext>
            </a:extLst>
          </p:cNvPr>
          <p:cNvSpPr txBox="1"/>
          <p:nvPr/>
        </p:nvSpPr>
        <p:spPr>
          <a:xfrm>
            <a:off x="3950330" y="8358961"/>
            <a:ext cx="2529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DIN"/>
              </a:rPr>
              <a:t>I</a:t>
            </a:r>
            <a:r>
              <a:rPr lang="en-US" sz="1100" i="0" dirty="0">
                <a:effectLst/>
                <a:latin typeface="DIN"/>
              </a:rPr>
              <a:t>ncludes trace minerals that complement the diet to help promote digestion, growth, maintenance of body tissues, proper reproductive processes, and general animal well-being.</a:t>
            </a:r>
            <a:endParaRPr lang="en-US" sz="1100" dirty="0">
              <a:latin typeface="DI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FA0456E-11B0-652D-1794-C26CC2F88E4C}"/>
              </a:ext>
            </a:extLst>
          </p:cNvPr>
          <p:cNvSpPr txBox="1"/>
          <p:nvPr/>
        </p:nvSpPr>
        <p:spPr>
          <a:xfrm>
            <a:off x="3944131" y="6615786"/>
            <a:ext cx="3101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dirty="0">
                <a:effectLst/>
                <a:latin typeface="DIN"/>
              </a:rPr>
              <a:t>• Use Year-Round</a:t>
            </a:r>
          </a:p>
          <a:p>
            <a:pPr algn="l"/>
            <a:r>
              <a:rPr lang="en-US" sz="1100" b="0" i="0" dirty="0">
                <a:effectLst/>
                <a:latin typeface="DIN"/>
              </a:rPr>
              <a:t>• Develop </a:t>
            </a:r>
            <a:r>
              <a:rPr lang="en-US" sz="1100" dirty="0" smtClean="0">
                <a:latin typeface="DIN"/>
              </a:rPr>
              <a:t>b</a:t>
            </a:r>
            <a:r>
              <a:rPr lang="en-US" sz="1100" b="0" i="0" dirty="0" smtClean="0">
                <a:effectLst/>
                <a:latin typeface="DIN"/>
              </a:rPr>
              <a:t>igger</a:t>
            </a:r>
            <a:r>
              <a:rPr lang="en-US" sz="1100" b="0" i="0" dirty="0">
                <a:effectLst/>
                <a:latin typeface="DIN"/>
              </a:rPr>
              <a:t>, </a:t>
            </a:r>
            <a:r>
              <a:rPr lang="en-US" sz="1100" b="0" i="0" dirty="0" smtClean="0">
                <a:effectLst/>
                <a:latin typeface="DIN"/>
              </a:rPr>
              <a:t>better </a:t>
            </a:r>
            <a:r>
              <a:rPr lang="en-US" sz="1100" dirty="0">
                <a:latin typeface="DIN"/>
              </a:rPr>
              <a:t>r</a:t>
            </a:r>
            <a:r>
              <a:rPr lang="en-US" sz="1100" b="0" i="0" dirty="0" smtClean="0">
                <a:effectLst/>
                <a:latin typeface="DIN"/>
              </a:rPr>
              <a:t>acks</a:t>
            </a:r>
            <a:endParaRPr lang="en-US" sz="1100" b="0" i="0" dirty="0">
              <a:effectLst/>
              <a:latin typeface="DIN"/>
            </a:endParaRPr>
          </a:p>
          <a:p>
            <a:pPr algn="l"/>
            <a:r>
              <a:rPr lang="en-US" sz="1100" b="0" i="0" dirty="0">
                <a:effectLst/>
                <a:latin typeface="DIN"/>
              </a:rPr>
              <a:t>• Minerals </a:t>
            </a:r>
            <a:r>
              <a:rPr lang="en-US" sz="1100" b="0" i="0" dirty="0" smtClean="0">
                <a:effectLst/>
                <a:latin typeface="DIN"/>
              </a:rPr>
              <a:t>deer </a:t>
            </a:r>
            <a:r>
              <a:rPr lang="en-US" sz="1100" dirty="0">
                <a:latin typeface="DIN"/>
              </a:rPr>
              <a:t>l</a:t>
            </a:r>
            <a:r>
              <a:rPr lang="en-US" sz="1100" b="0" i="0" dirty="0" smtClean="0">
                <a:effectLst/>
                <a:latin typeface="DIN"/>
              </a:rPr>
              <a:t>ove</a:t>
            </a:r>
            <a:endParaRPr lang="en-US" sz="1100" b="0" i="0" dirty="0">
              <a:effectLst/>
              <a:latin typeface="DIN"/>
            </a:endParaRPr>
          </a:p>
          <a:p>
            <a:pPr algn="l"/>
            <a:r>
              <a:rPr lang="en-US" sz="1100" b="0" i="0" dirty="0">
                <a:effectLst/>
                <a:latin typeface="DIN"/>
              </a:rPr>
              <a:t>• Ingredient </a:t>
            </a:r>
            <a:r>
              <a:rPr lang="en-US" sz="1100" b="0" i="0" dirty="0" smtClean="0">
                <a:effectLst/>
                <a:latin typeface="DIN"/>
              </a:rPr>
              <a:t>for </a:t>
            </a:r>
            <a:r>
              <a:rPr lang="en-US" sz="1100" dirty="0">
                <a:latin typeface="DIN"/>
              </a:rPr>
              <a:t>p</a:t>
            </a:r>
            <a:r>
              <a:rPr lang="en-US" sz="1100" b="0" i="0" dirty="0" smtClean="0">
                <a:effectLst/>
                <a:latin typeface="DIN"/>
              </a:rPr>
              <a:t>ortion </a:t>
            </a:r>
            <a:r>
              <a:rPr lang="en-US" sz="1100" dirty="0">
                <a:latin typeface="DIN"/>
              </a:rPr>
              <a:t>c</a:t>
            </a:r>
            <a:r>
              <a:rPr lang="en-US" sz="1100" b="0" i="0" dirty="0" smtClean="0">
                <a:effectLst/>
                <a:latin typeface="DIN"/>
              </a:rPr>
              <a:t>ontrol</a:t>
            </a:r>
            <a:endParaRPr lang="en-US" sz="1100" b="0" i="0" dirty="0">
              <a:effectLst/>
              <a:latin typeface="DI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BE7561F-03D7-8CB4-0236-640CEAC6ECD0}"/>
              </a:ext>
            </a:extLst>
          </p:cNvPr>
          <p:cNvSpPr txBox="1"/>
          <p:nvPr/>
        </p:nvSpPr>
        <p:spPr>
          <a:xfrm>
            <a:off x="134654" y="6369406"/>
            <a:ext cx="18866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 Black" pitchFamily="34" charset="0"/>
              </a:rPr>
              <a:t>Big Tine Triggered</a:t>
            </a:r>
            <a:endParaRPr lang="en-US" sz="1200" dirty="0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en-US" sz="1100" dirty="0" smtClean="0"/>
              <a:t>C</a:t>
            </a:r>
            <a:r>
              <a:rPr lang="en-US" sz="1100" dirty="0" smtClean="0"/>
              <a:t>herry flavored high protein attractant.</a:t>
            </a:r>
            <a:endParaRPr lang="en-US" sz="1100" dirty="0"/>
          </a:p>
        </p:txBody>
      </p:sp>
      <p:pic>
        <p:nvPicPr>
          <p:cNvPr id="1026" name="Picture 2" descr="im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9330" y="4523866"/>
            <a:ext cx="1600200" cy="1600200"/>
          </a:xfrm>
          <a:prstGeom prst="rect">
            <a:avLst/>
          </a:prstGeom>
          <a:noFill/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F6BD5641-4207-470C-A0DD-35E348630F25}"/>
              </a:ext>
            </a:extLst>
          </p:cNvPr>
          <p:cNvSpPr txBox="1"/>
          <p:nvPr/>
        </p:nvSpPr>
        <p:spPr>
          <a:xfrm>
            <a:off x="3931413" y="4549704"/>
            <a:ext cx="2529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Trophy </a:t>
            </a:r>
            <a:r>
              <a:rPr lang="en-US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Rock Mineral</a:t>
            </a:r>
            <a:endParaRPr lang="en-US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8602BA1D-7B10-4692-8C6E-D07DB4C277BD}"/>
              </a:ext>
            </a:extLst>
          </p:cNvPr>
          <p:cNvSpPr txBox="1"/>
          <p:nvPr/>
        </p:nvSpPr>
        <p:spPr>
          <a:xfrm>
            <a:off x="3925064" y="4797895"/>
            <a:ext cx="22311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DIN"/>
              </a:rPr>
              <a:t>Natural and easy way to provide over 65 different macro and micro trace minerals to your deer herd in a granular form</a:t>
            </a:r>
            <a:endParaRPr lang="en-US" sz="1100" dirty="0">
              <a:latin typeface="DIN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6E708FC6-3933-4DC7-BF9C-649195365779}"/>
              </a:ext>
            </a:extLst>
          </p:cNvPr>
          <p:cNvSpPr txBox="1"/>
          <p:nvPr/>
        </p:nvSpPr>
        <p:spPr>
          <a:xfrm>
            <a:off x="3996435" y="5777824"/>
            <a:ext cx="1321523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$</a:t>
            </a:r>
            <a:r>
              <a:rPr lang="en-US" sz="1200" b="1" dirty="0" smtClean="0"/>
              <a:t>14.95/30 lb bag</a:t>
            </a:r>
            <a:endParaRPr lang="en-US" sz="1200" b="1" dirty="0"/>
          </a:p>
        </p:txBody>
      </p:sp>
      <p:pic>
        <p:nvPicPr>
          <p:cNvPr id="3" name="Picture 2" descr="im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9589" y="6293349"/>
            <a:ext cx="1479049" cy="1479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001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1959</TotalTime>
  <Words>560</Words>
  <Application>Microsoft Office PowerPoint</Application>
  <PresentationFormat>Custom</PresentationFormat>
  <Paragraphs>88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Server</dc:creator>
  <cp:lastModifiedBy>PC5</cp:lastModifiedBy>
  <cp:revision>108</cp:revision>
  <cp:lastPrinted>2022-08-22T22:05:21Z</cp:lastPrinted>
  <dcterms:created xsi:type="dcterms:W3CDTF">2021-01-19T19:23:32Z</dcterms:created>
  <dcterms:modified xsi:type="dcterms:W3CDTF">2023-08-14T16:14:32Z</dcterms:modified>
</cp:coreProperties>
</file>